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07" r:id="rId4"/>
    <p:sldId id="308" r:id="rId5"/>
    <p:sldId id="309"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0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yn Cook-Ritchie" userId="bd6a7c089da4cdc9" providerId="LiveId" clId="{39BBCDA2-406E-4B7E-8395-C8B209BAF075}"/>
    <pc:docChg chg="undo custSel modSld">
      <pc:chgData name="Robyn Cook-Ritchie" userId="bd6a7c089da4cdc9" providerId="LiveId" clId="{39BBCDA2-406E-4B7E-8395-C8B209BAF075}" dt="2023-02-21T19:51:22.624" v="27" actId="2"/>
      <pc:docMkLst>
        <pc:docMk/>
      </pc:docMkLst>
      <pc:sldChg chg="modSp mod">
        <pc:chgData name="Robyn Cook-Ritchie" userId="bd6a7c089da4cdc9" providerId="LiveId" clId="{39BBCDA2-406E-4B7E-8395-C8B209BAF075}" dt="2023-02-21T19:51:22.624" v="27" actId="2"/>
        <pc:sldMkLst>
          <pc:docMk/>
          <pc:sldMk cId="4137513771" sldId="257"/>
        </pc:sldMkLst>
        <pc:spChg chg="mod">
          <ac:chgData name="Robyn Cook-Ritchie" userId="bd6a7c089da4cdc9" providerId="LiveId" clId="{39BBCDA2-406E-4B7E-8395-C8B209BAF075}" dt="2023-02-21T19:48:05.433" v="0" actId="12"/>
          <ac:spMkLst>
            <pc:docMk/>
            <pc:sldMk cId="4137513771" sldId="257"/>
            <ac:spMk id="3" creationId="{00000000-0000-0000-0000-000000000000}"/>
          </ac:spMkLst>
        </pc:spChg>
        <pc:graphicFrameChg chg="modGraphic">
          <ac:chgData name="Robyn Cook-Ritchie" userId="bd6a7c089da4cdc9" providerId="LiveId" clId="{39BBCDA2-406E-4B7E-8395-C8B209BAF075}" dt="2023-02-21T19:51:22.624" v="27" actId="2"/>
          <ac:graphicFrameMkLst>
            <pc:docMk/>
            <pc:sldMk cId="4137513771" sldId="257"/>
            <ac:graphicFrameMk id="4" creationId="{00000000-0000-0000-0000-000000000000}"/>
          </ac:graphicFrameMkLst>
        </pc:graphicFrameChg>
      </pc:sldChg>
      <pc:sldChg chg="modSp mod">
        <pc:chgData name="Robyn Cook-Ritchie" userId="bd6a7c089da4cdc9" providerId="LiveId" clId="{39BBCDA2-406E-4B7E-8395-C8B209BAF075}" dt="2023-02-21T19:48:18.820" v="2" actId="1076"/>
        <pc:sldMkLst>
          <pc:docMk/>
          <pc:sldMk cId="3186019121" sldId="308"/>
        </pc:sldMkLst>
        <pc:spChg chg="mod">
          <ac:chgData name="Robyn Cook-Ritchie" userId="bd6a7c089da4cdc9" providerId="LiveId" clId="{39BBCDA2-406E-4B7E-8395-C8B209BAF075}" dt="2023-02-21T19:48:18.820" v="2" actId="1076"/>
          <ac:spMkLst>
            <pc:docMk/>
            <pc:sldMk cId="3186019121" sldId="308"/>
            <ac:spMk id="3" creationId="{00000000-0000-0000-0000-000000000000}"/>
          </ac:spMkLst>
        </pc:spChg>
      </pc:sldChg>
      <pc:sldChg chg="modSp mod">
        <pc:chgData name="Robyn Cook-Ritchie" userId="bd6a7c089da4cdc9" providerId="LiveId" clId="{39BBCDA2-406E-4B7E-8395-C8B209BAF075}" dt="2023-02-21T19:48:23.671" v="3" actId="12"/>
        <pc:sldMkLst>
          <pc:docMk/>
          <pc:sldMk cId="33056955" sldId="310"/>
        </pc:sldMkLst>
        <pc:spChg chg="mod">
          <ac:chgData name="Robyn Cook-Ritchie" userId="bd6a7c089da4cdc9" providerId="LiveId" clId="{39BBCDA2-406E-4B7E-8395-C8B209BAF075}" dt="2023-02-21T19:48:23.671" v="3" actId="12"/>
          <ac:spMkLst>
            <pc:docMk/>
            <pc:sldMk cId="33056955" sldId="310"/>
            <ac:spMk id="3" creationId="{00000000-0000-0000-0000-000000000000}"/>
          </ac:spMkLst>
        </pc:spChg>
      </pc:sldChg>
      <pc:sldChg chg="modSp mod">
        <pc:chgData name="Robyn Cook-Ritchie" userId="bd6a7c089da4cdc9" providerId="LiveId" clId="{39BBCDA2-406E-4B7E-8395-C8B209BAF075}" dt="2023-02-21T19:48:26.814" v="4" actId="12"/>
        <pc:sldMkLst>
          <pc:docMk/>
          <pc:sldMk cId="3343523156" sldId="311"/>
        </pc:sldMkLst>
        <pc:spChg chg="mod">
          <ac:chgData name="Robyn Cook-Ritchie" userId="bd6a7c089da4cdc9" providerId="LiveId" clId="{39BBCDA2-406E-4B7E-8395-C8B209BAF075}" dt="2023-02-21T19:48:26.814" v="4" actId="12"/>
          <ac:spMkLst>
            <pc:docMk/>
            <pc:sldMk cId="3343523156" sldId="311"/>
            <ac:spMk id="3" creationId="{00000000-0000-0000-0000-000000000000}"/>
          </ac:spMkLst>
        </pc:spChg>
      </pc:sldChg>
      <pc:sldChg chg="modSp mod">
        <pc:chgData name="Robyn Cook-Ritchie" userId="bd6a7c089da4cdc9" providerId="LiveId" clId="{39BBCDA2-406E-4B7E-8395-C8B209BAF075}" dt="2023-02-21T19:48:29.842" v="5" actId="12"/>
        <pc:sldMkLst>
          <pc:docMk/>
          <pc:sldMk cId="3615497358" sldId="312"/>
        </pc:sldMkLst>
        <pc:spChg chg="mod">
          <ac:chgData name="Robyn Cook-Ritchie" userId="bd6a7c089da4cdc9" providerId="LiveId" clId="{39BBCDA2-406E-4B7E-8395-C8B209BAF075}" dt="2023-02-21T19:48:29.842" v="5" actId="12"/>
          <ac:spMkLst>
            <pc:docMk/>
            <pc:sldMk cId="3615497358" sldId="312"/>
            <ac:spMk id="3" creationId="{00000000-0000-0000-0000-000000000000}"/>
          </ac:spMkLst>
        </pc:spChg>
      </pc:sldChg>
      <pc:sldChg chg="modSp mod">
        <pc:chgData name="Robyn Cook-Ritchie" userId="bd6a7c089da4cdc9" providerId="LiveId" clId="{39BBCDA2-406E-4B7E-8395-C8B209BAF075}" dt="2023-02-21T19:48:51.620" v="9"/>
        <pc:sldMkLst>
          <pc:docMk/>
          <pc:sldMk cId="2619400158" sldId="315"/>
        </pc:sldMkLst>
        <pc:spChg chg="mod">
          <ac:chgData name="Robyn Cook-Ritchie" userId="bd6a7c089da4cdc9" providerId="LiveId" clId="{39BBCDA2-406E-4B7E-8395-C8B209BAF075}" dt="2023-02-21T19:48:51.620" v="9"/>
          <ac:spMkLst>
            <pc:docMk/>
            <pc:sldMk cId="2619400158" sldId="315"/>
            <ac:spMk id="3" creationId="{00000000-0000-0000-0000-000000000000}"/>
          </ac:spMkLst>
        </pc:spChg>
      </pc:sldChg>
      <pc:sldChg chg="modSp mod">
        <pc:chgData name="Robyn Cook-Ritchie" userId="bd6a7c089da4cdc9" providerId="LiveId" clId="{39BBCDA2-406E-4B7E-8395-C8B209BAF075}" dt="2023-02-21T19:48:59.234" v="11" actId="1076"/>
        <pc:sldMkLst>
          <pc:docMk/>
          <pc:sldMk cId="4059561096" sldId="318"/>
        </pc:sldMkLst>
        <pc:spChg chg="mod">
          <ac:chgData name="Robyn Cook-Ritchie" userId="bd6a7c089da4cdc9" providerId="LiveId" clId="{39BBCDA2-406E-4B7E-8395-C8B209BAF075}" dt="2023-02-21T19:48:59.234" v="11" actId="1076"/>
          <ac:spMkLst>
            <pc:docMk/>
            <pc:sldMk cId="4059561096" sldId="318"/>
            <ac:spMk id="3" creationId="{00000000-0000-0000-0000-000000000000}"/>
          </ac:spMkLst>
        </pc:spChg>
      </pc:sldChg>
      <pc:sldChg chg="modSp mod">
        <pc:chgData name="Robyn Cook-Ritchie" userId="bd6a7c089da4cdc9" providerId="LiveId" clId="{39BBCDA2-406E-4B7E-8395-C8B209BAF075}" dt="2023-02-21T19:51:20.868" v="26" actId="2"/>
        <pc:sldMkLst>
          <pc:docMk/>
          <pc:sldMk cId="1183672504" sldId="320"/>
        </pc:sldMkLst>
        <pc:spChg chg="mod">
          <ac:chgData name="Robyn Cook-Ritchie" userId="bd6a7c089da4cdc9" providerId="LiveId" clId="{39BBCDA2-406E-4B7E-8395-C8B209BAF075}" dt="2023-02-21T19:51:20.868" v="26" actId="2"/>
          <ac:spMkLst>
            <pc:docMk/>
            <pc:sldMk cId="1183672504" sldId="320"/>
            <ac:spMk id="3" creationId="{00000000-0000-0000-0000-000000000000}"/>
          </ac:spMkLst>
        </pc:spChg>
      </pc:sldChg>
      <pc:sldChg chg="modSp mod">
        <pc:chgData name="Robyn Cook-Ritchie" userId="bd6a7c089da4cdc9" providerId="LiveId" clId="{39BBCDA2-406E-4B7E-8395-C8B209BAF075}" dt="2023-02-21T19:49:27.117" v="20" actId="1076"/>
        <pc:sldMkLst>
          <pc:docMk/>
          <pc:sldMk cId="2530437173" sldId="321"/>
        </pc:sldMkLst>
        <pc:spChg chg="mod">
          <ac:chgData name="Robyn Cook-Ritchie" userId="bd6a7c089da4cdc9" providerId="LiveId" clId="{39BBCDA2-406E-4B7E-8395-C8B209BAF075}" dt="2023-02-21T19:49:27.117" v="20" actId="1076"/>
          <ac:spMkLst>
            <pc:docMk/>
            <pc:sldMk cId="2530437173" sldId="321"/>
            <ac:spMk id="2" creationId="{00000000-0000-0000-0000-000000000000}"/>
          </ac:spMkLst>
        </pc:spChg>
        <pc:spChg chg="mod">
          <ac:chgData name="Robyn Cook-Ritchie" userId="bd6a7c089da4cdc9" providerId="LiveId" clId="{39BBCDA2-406E-4B7E-8395-C8B209BAF075}" dt="2023-02-21T19:49:24.962" v="19" actId="1076"/>
          <ac:spMkLst>
            <pc:docMk/>
            <pc:sldMk cId="2530437173" sldId="321"/>
            <ac:spMk id="3" creationId="{00000000-0000-0000-0000-000000000000}"/>
          </ac:spMkLst>
        </pc:spChg>
      </pc:sldChg>
      <pc:sldChg chg="modSp mod">
        <pc:chgData name="Robyn Cook-Ritchie" userId="bd6a7c089da4cdc9" providerId="LiveId" clId="{39BBCDA2-406E-4B7E-8395-C8B209BAF075}" dt="2023-02-21T19:49:33.813" v="22" actId="1076"/>
        <pc:sldMkLst>
          <pc:docMk/>
          <pc:sldMk cId="2331741627" sldId="322"/>
        </pc:sldMkLst>
        <pc:spChg chg="mod">
          <ac:chgData name="Robyn Cook-Ritchie" userId="bd6a7c089da4cdc9" providerId="LiveId" clId="{39BBCDA2-406E-4B7E-8395-C8B209BAF075}" dt="2023-02-21T19:49:33.813" v="22" actId="1076"/>
          <ac:spMkLst>
            <pc:docMk/>
            <pc:sldMk cId="2331741627" sldId="322"/>
            <ac:spMk id="3" creationId="{00000000-0000-0000-0000-000000000000}"/>
          </ac:spMkLst>
        </pc:spChg>
      </pc:sldChg>
      <pc:sldChg chg="modSp mod">
        <pc:chgData name="Robyn Cook-Ritchie" userId="bd6a7c089da4cdc9" providerId="LiveId" clId="{39BBCDA2-406E-4B7E-8395-C8B209BAF075}" dt="2023-02-21T19:49:37.947" v="23" actId="1076"/>
        <pc:sldMkLst>
          <pc:docMk/>
          <pc:sldMk cId="3384209184" sldId="323"/>
        </pc:sldMkLst>
        <pc:spChg chg="mod">
          <ac:chgData name="Robyn Cook-Ritchie" userId="bd6a7c089da4cdc9" providerId="LiveId" clId="{39BBCDA2-406E-4B7E-8395-C8B209BAF075}" dt="2023-02-21T19:49:37.947" v="23" actId="1076"/>
          <ac:spMkLst>
            <pc:docMk/>
            <pc:sldMk cId="3384209184" sldId="323"/>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4408868"/>
          </a:xfrm>
        </p:spPr>
        <p:txBody>
          <a:bodyP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2/21/2023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youtu.be/3oEv13ZYLi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youtu.be/h-zUZwC8jew"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Get Set for</a:t>
            </a:r>
            <a:br>
              <a:rPr lang="en-CA" dirty="0"/>
            </a:br>
            <a:r>
              <a:rPr lang="en-CA" dirty="0"/>
              <a:t>Customer Service</a:t>
            </a:r>
          </a:p>
        </p:txBody>
      </p:sp>
      <p:sp>
        <p:nvSpPr>
          <p:cNvPr id="3" name="Subtitle 2"/>
          <p:cNvSpPr>
            <a:spLocks noGrp="1"/>
          </p:cNvSpPr>
          <p:nvPr>
            <p:ph type="subTitle" idx="1"/>
          </p:nvPr>
        </p:nvSpPr>
        <p:spPr/>
        <p:txBody>
          <a:bodyPr>
            <a:normAutofit/>
          </a:bodyPr>
          <a:lstStyle/>
          <a:p>
            <a:r>
              <a:rPr lang="en-CA" sz="2400" b="1" dirty="0"/>
              <a:t>SESSION 4</a:t>
            </a:r>
          </a:p>
        </p:txBody>
      </p:sp>
    </p:spTree>
    <p:extLst>
      <p:ext uri="{BB962C8B-B14F-4D97-AF65-F5344CB8AC3E}">
        <p14:creationId xmlns:p14="http://schemas.microsoft.com/office/powerpoint/2010/main" val="3721318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Persistence </a:t>
            </a:r>
          </a:p>
        </p:txBody>
      </p:sp>
      <p:sp>
        <p:nvSpPr>
          <p:cNvPr id="3" name="Content Placeholder 2"/>
          <p:cNvSpPr>
            <a:spLocks noGrp="1"/>
          </p:cNvSpPr>
          <p:nvPr>
            <p:ph idx="1"/>
          </p:nvPr>
        </p:nvSpPr>
        <p:spPr/>
        <p:txBody>
          <a:bodyPr/>
          <a:lstStyle/>
          <a:p>
            <a:r>
              <a:rPr lang="en-US" dirty="0"/>
              <a:t>Don’t give up at the first sign of difficulty. </a:t>
            </a:r>
          </a:p>
          <a:p>
            <a:r>
              <a:rPr lang="en-US" dirty="0"/>
              <a:t>Not every customer interaction will end in a sale. </a:t>
            </a:r>
            <a:endParaRPr lang="en-CA" dirty="0"/>
          </a:p>
        </p:txBody>
      </p:sp>
    </p:spTree>
    <p:extLst>
      <p:ext uri="{BB962C8B-B14F-4D97-AF65-F5344CB8AC3E}">
        <p14:creationId xmlns:p14="http://schemas.microsoft.com/office/powerpoint/2010/main" val="1405705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Video </a:t>
            </a:r>
          </a:p>
        </p:txBody>
      </p:sp>
      <p:sp>
        <p:nvSpPr>
          <p:cNvPr id="3" name="Content Placeholder 2"/>
          <p:cNvSpPr>
            <a:spLocks noGrp="1"/>
          </p:cNvSpPr>
          <p:nvPr>
            <p:ph idx="1"/>
          </p:nvPr>
        </p:nvSpPr>
        <p:spPr/>
        <p:txBody>
          <a:bodyPr/>
          <a:lstStyle/>
          <a:p>
            <a:pPr marL="0" indent="0">
              <a:buNone/>
            </a:pPr>
            <a:r>
              <a:rPr lang="en-US" dirty="0"/>
              <a:t>Watch the video clip, “Sales Techniques – How to Convince a Customer to Buy From You”. </a:t>
            </a:r>
          </a:p>
          <a:p>
            <a:pPr marL="0" indent="0">
              <a:buNone/>
            </a:pPr>
            <a:r>
              <a:rPr lang="en-US" u="sng" dirty="0">
                <a:hlinkClick r:id="rId2"/>
              </a:rPr>
              <a:t>https://youtu.be/3oEv13ZYLig</a:t>
            </a:r>
            <a:r>
              <a:rPr lang="en-US" dirty="0"/>
              <a:t> </a:t>
            </a:r>
            <a:endParaRPr lang="en-CA" dirty="0"/>
          </a:p>
          <a:p>
            <a:pPr marL="0" indent="0">
              <a:buNone/>
            </a:pPr>
            <a:endParaRPr lang="en-US" dirty="0"/>
          </a:p>
          <a:p>
            <a:r>
              <a:rPr lang="en-US" dirty="0"/>
              <a:t>Discuss the techniques as a group. </a:t>
            </a:r>
            <a:endParaRPr lang="en-CA" dirty="0"/>
          </a:p>
          <a:p>
            <a:endParaRPr lang="en-CA" dirty="0"/>
          </a:p>
        </p:txBody>
      </p:sp>
      <p:pic>
        <p:nvPicPr>
          <p:cNvPr id="4" name="Picture 3"/>
          <p:cNvPicPr>
            <a:picLocks noChangeAspect="1"/>
          </p:cNvPicPr>
          <p:nvPr/>
        </p:nvPicPr>
        <p:blipFill>
          <a:blip r:embed="rId3"/>
          <a:stretch>
            <a:fillRect/>
          </a:stretch>
        </p:blipFill>
        <p:spPr>
          <a:xfrm>
            <a:off x="2010042" y="624110"/>
            <a:ext cx="579170" cy="579170"/>
          </a:xfrm>
          <a:prstGeom prst="rect">
            <a:avLst/>
          </a:prstGeom>
        </p:spPr>
      </p:pic>
    </p:spTree>
    <p:extLst>
      <p:ext uri="{BB962C8B-B14F-4D97-AF65-F5344CB8AC3E}">
        <p14:creationId xmlns:p14="http://schemas.microsoft.com/office/powerpoint/2010/main" val="2619400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Discuss </a:t>
            </a:r>
          </a:p>
        </p:txBody>
      </p:sp>
      <p:sp>
        <p:nvSpPr>
          <p:cNvPr id="3" name="Content Placeholder 2"/>
          <p:cNvSpPr>
            <a:spLocks noGrp="1"/>
          </p:cNvSpPr>
          <p:nvPr>
            <p:ph idx="1"/>
          </p:nvPr>
        </p:nvSpPr>
        <p:spPr/>
        <p:txBody>
          <a:bodyPr/>
          <a:lstStyle/>
          <a:p>
            <a:r>
              <a:rPr lang="en-US" dirty="0"/>
              <a:t>Can you think of an example of when the 3 box technique is being used? </a:t>
            </a:r>
          </a:p>
          <a:p>
            <a:r>
              <a:rPr lang="en-US" dirty="0"/>
              <a:t>Do you think you have ever purchased something because a person or company used the 3 box technique and it worked? </a:t>
            </a:r>
            <a:endParaRPr lang="en-CA" dirty="0"/>
          </a:p>
          <a:p>
            <a:endParaRPr lang="en-CA" dirty="0"/>
          </a:p>
        </p:txBody>
      </p:sp>
      <p:pic>
        <p:nvPicPr>
          <p:cNvPr id="4" name="Picture 3"/>
          <p:cNvPicPr>
            <a:picLocks noChangeAspect="1"/>
          </p:cNvPicPr>
          <p:nvPr/>
        </p:nvPicPr>
        <p:blipFill>
          <a:blip r:embed="rId2"/>
          <a:stretch>
            <a:fillRect/>
          </a:stretch>
        </p:blipFill>
        <p:spPr>
          <a:xfrm>
            <a:off x="2010042" y="624110"/>
            <a:ext cx="579170" cy="579170"/>
          </a:xfrm>
          <a:prstGeom prst="rect">
            <a:avLst/>
          </a:prstGeom>
        </p:spPr>
      </p:pic>
    </p:spTree>
    <p:extLst>
      <p:ext uri="{BB962C8B-B14F-4D97-AF65-F5344CB8AC3E}">
        <p14:creationId xmlns:p14="http://schemas.microsoft.com/office/powerpoint/2010/main" val="2805526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Customer Relationships</a:t>
            </a:r>
          </a:p>
        </p:txBody>
      </p:sp>
      <p:sp>
        <p:nvSpPr>
          <p:cNvPr id="3" name="Content Placeholder 2"/>
          <p:cNvSpPr>
            <a:spLocks noGrp="1"/>
          </p:cNvSpPr>
          <p:nvPr>
            <p:ph idx="1"/>
          </p:nvPr>
        </p:nvSpPr>
        <p:spPr/>
        <p:txBody>
          <a:bodyPr/>
          <a:lstStyle/>
          <a:p>
            <a:r>
              <a:rPr lang="en-US" dirty="0"/>
              <a:t>If you are working in sales, it is important to develop rapport with your customers. </a:t>
            </a:r>
          </a:p>
          <a:p>
            <a:r>
              <a:rPr lang="en-US" dirty="0"/>
              <a:t>You want them to trust you. </a:t>
            </a:r>
            <a:endParaRPr lang="en-CA" dirty="0"/>
          </a:p>
        </p:txBody>
      </p:sp>
    </p:spTree>
    <p:extLst>
      <p:ext uri="{BB962C8B-B14F-4D97-AF65-F5344CB8AC3E}">
        <p14:creationId xmlns:p14="http://schemas.microsoft.com/office/powerpoint/2010/main" val="3956829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Customer Relationships </a:t>
            </a:r>
          </a:p>
        </p:txBody>
      </p:sp>
      <p:sp>
        <p:nvSpPr>
          <p:cNvPr id="3" name="Content Placeholder 2"/>
          <p:cNvSpPr>
            <a:spLocks noGrp="1"/>
          </p:cNvSpPr>
          <p:nvPr>
            <p:ph idx="1"/>
          </p:nvPr>
        </p:nvSpPr>
        <p:spPr>
          <a:xfrm>
            <a:off x="2502948" y="1659147"/>
            <a:ext cx="8915400" cy="4408868"/>
          </a:xfrm>
        </p:spPr>
        <p:txBody>
          <a:bodyPr/>
          <a:lstStyle/>
          <a:p>
            <a:pPr marL="0" indent="0">
              <a:buNone/>
            </a:pPr>
            <a:r>
              <a:rPr lang="en-US" dirty="0"/>
              <a:t>Some things you can do to develop a good rapport with your customer are:</a:t>
            </a:r>
            <a:endParaRPr lang="en-CA" dirty="0"/>
          </a:p>
          <a:p>
            <a:pPr lvl="1"/>
            <a:r>
              <a:rPr lang="en-US" dirty="0"/>
              <a:t>Make a good first impression</a:t>
            </a:r>
            <a:endParaRPr lang="en-CA" dirty="0"/>
          </a:p>
          <a:p>
            <a:pPr lvl="1"/>
            <a:r>
              <a:rPr lang="en-US" dirty="0"/>
              <a:t>Respect their budget</a:t>
            </a:r>
            <a:endParaRPr lang="en-CA" dirty="0"/>
          </a:p>
          <a:p>
            <a:pPr lvl="1"/>
            <a:r>
              <a:rPr lang="en-US" dirty="0"/>
              <a:t>Adjust your approach to accommodate the customer’s needs and wants</a:t>
            </a:r>
            <a:endParaRPr lang="en-CA" dirty="0"/>
          </a:p>
          <a:p>
            <a:pPr lvl="1"/>
            <a:r>
              <a:rPr lang="en-US" dirty="0"/>
              <a:t>Find common ground</a:t>
            </a:r>
            <a:endParaRPr lang="en-CA" dirty="0"/>
          </a:p>
          <a:p>
            <a:pPr lvl="1"/>
            <a:r>
              <a:rPr lang="en-US" dirty="0"/>
              <a:t>Practice active listening</a:t>
            </a:r>
            <a:endParaRPr lang="en-CA" dirty="0"/>
          </a:p>
          <a:p>
            <a:pPr lvl="1"/>
            <a:r>
              <a:rPr lang="en-US" dirty="0"/>
              <a:t>Stay engaged </a:t>
            </a:r>
            <a:endParaRPr lang="en-CA" dirty="0"/>
          </a:p>
          <a:p>
            <a:pPr lvl="1"/>
            <a:r>
              <a:rPr lang="en-US" dirty="0"/>
              <a:t>React to inquiries </a:t>
            </a:r>
            <a:endParaRPr lang="en-CA" dirty="0"/>
          </a:p>
          <a:p>
            <a:endParaRPr lang="en-CA" dirty="0"/>
          </a:p>
        </p:txBody>
      </p:sp>
    </p:spTree>
    <p:extLst>
      <p:ext uri="{BB962C8B-B14F-4D97-AF65-F5344CB8AC3E}">
        <p14:creationId xmlns:p14="http://schemas.microsoft.com/office/powerpoint/2010/main" val="4059561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Customer Relationships</a:t>
            </a:r>
          </a:p>
        </p:txBody>
      </p:sp>
      <p:sp>
        <p:nvSpPr>
          <p:cNvPr id="3" name="Content Placeholder 2"/>
          <p:cNvSpPr>
            <a:spLocks noGrp="1"/>
          </p:cNvSpPr>
          <p:nvPr>
            <p:ph idx="1"/>
          </p:nvPr>
        </p:nvSpPr>
        <p:spPr/>
        <p:txBody>
          <a:bodyPr/>
          <a:lstStyle/>
          <a:p>
            <a:r>
              <a:rPr lang="en-US" dirty="0"/>
              <a:t>If you are working with a customer who can’t decide, make sure to provide contact information so you can be reached if they have further questions or choose to return. </a:t>
            </a:r>
            <a:endParaRPr lang="en-CA" dirty="0"/>
          </a:p>
          <a:p>
            <a:r>
              <a:rPr lang="en-US" dirty="0"/>
              <a:t>Building a strong customer relationship will help customers feel connected with your brand or company. </a:t>
            </a:r>
          </a:p>
          <a:p>
            <a:r>
              <a:rPr lang="en-US" dirty="0"/>
              <a:t>It can lead to customer retention. </a:t>
            </a:r>
            <a:endParaRPr lang="en-CA" dirty="0"/>
          </a:p>
          <a:p>
            <a:endParaRPr lang="en-CA" dirty="0"/>
          </a:p>
        </p:txBody>
      </p:sp>
    </p:spTree>
    <p:extLst>
      <p:ext uri="{BB962C8B-B14F-4D97-AF65-F5344CB8AC3E}">
        <p14:creationId xmlns:p14="http://schemas.microsoft.com/office/powerpoint/2010/main" val="531699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Video </a:t>
            </a:r>
          </a:p>
        </p:txBody>
      </p:sp>
      <p:sp>
        <p:nvSpPr>
          <p:cNvPr id="3" name="Content Placeholder 2"/>
          <p:cNvSpPr>
            <a:spLocks noGrp="1"/>
          </p:cNvSpPr>
          <p:nvPr>
            <p:ph idx="1"/>
          </p:nvPr>
        </p:nvSpPr>
        <p:spPr/>
        <p:txBody>
          <a:bodyPr/>
          <a:lstStyle/>
          <a:p>
            <a:pPr marL="0" indent="0">
              <a:buNone/>
            </a:pPr>
            <a:r>
              <a:rPr lang="en-US" dirty="0"/>
              <a:t>Watch the video clip, “Sales Lessons From The Office – How Dunder Mifflin Stayed in Business”. </a:t>
            </a:r>
          </a:p>
          <a:p>
            <a:pPr marL="0" indent="0">
              <a:buNone/>
            </a:pPr>
            <a:r>
              <a:rPr lang="en-US" u="sng" dirty="0">
                <a:hlinkClick r:id="rId2"/>
              </a:rPr>
              <a:t>https://youtu.be/h-zUZwC8jew</a:t>
            </a:r>
            <a:r>
              <a:rPr lang="en-US" dirty="0"/>
              <a:t> </a:t>
            </a:r>
            <a:endParaRPr lang="en-CA" dirty="0"/>
          </a:p>
          <a:p>
            <a:endParaRPr lang="en-US" dirty="0"/>
          </a:p>
          <a:p>
            <a:r>
              <a:rPr lang="en-US" dirty="0"/>
              <a:t>Discuss this sales interactions. </a:t>
            </a:r>
          </a:p>
          <a:p>
            <a:r>
              <a:rPr lang="en-US" dirty="0"/>
              <a:t>What was done correctly and incorrectly?  </a:t>
            </a:r>
            <a:endParaRPr lang="en-CA" dirty="0"/>
          </a:p>
          <a:p>
            <a:pPr marL="0" indent="0">
              <a:buNone/>
            </a:pPr>
            <a:endParaRPr lang="en-CA" dirty="0"/>
          </a:p>
        </p:txBody>
      </p:sp>
      <p:pic>
        <p:nvPicPr>
          <p:cNvPr id="4" name="Picture 3"/>
          <p:cNvPicPr>
            <a:picLocks noChangeAspect="1"/>
          </p:cNvPicPr>
          <p:nvPr/>
        </p:nvPicPr>
        <p:blipFill>
          <a:blip r:embed="rId3"/>
          <a:stretch>
            <a:fillRect/>
          </a:stretch>
        </p:blipFill>
        <p:spPr>
          <a:xfrm>
            <a:off x="2010042" y="624110"/>
            <a:ext cx="579170" cy="579170"/>
          </a:xfrm>
          <a:prstGeom prst="rect">
            <a:avLst/>
          </a:prstGeom>
        </p:spPr>
      </p:pic>
    </p:spTree>
    <p:extLst>
      <p:ext uri="{BB962C8B-B14F-4D97-AF65-F5344CB8AC3E}">
        <p14:creationId xmlns:p14="http://schemas.microsoft.com/office/powerpoint/2010/main" val="1183672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66382" y="624110"/>
            <a:ext cx="8911687" cy="1280890"/>
          </a:xfrm>
        </p:spPr>
        <p:txBody>
          <a:bodyPr/>
          <a:lstStyle/>
          <a:p>
            <a:r>
              <a:rPr lang="en-CA" dirty="0"/>
              <a:t>Upselling &amp; Purchase Add-ons </a:t>
            </a:r>
          </a:p>
        </p:txBody>
      </p:sp>
      <p:sp>
        <p:nvSpPr>
          <p:cNvPr id="3" name="Content Placeholder 2"/>
          <p:cNvSpPr>
            <a:spLocks noGrp="1"/>
          </p:cNvSpPr>
          <p:nvPr>
            <p:ph idx="1"/>
          </p:nvPr>
        </p:nvSpPr>
        <p:spPr>
          <a:xfrm>
            <a:off x="1638300" y="1905000"/>
            <a:ext cx="8915400" cy="4408868"/>
          </a:xfrm>
        </p:spPr>
        <p:txBody>
          <a:bodyPr/>
          <a:lstStyle/>
          <a:p>
            <a:pPr marL="0" indent="0">
              <a:buNone/>
            </a:pPr>
            <a:r>
              <a:rPr lang="en-US" dirty="0"/>
              <a:t>As a customer service employee, one of your tasks may be to sell the customer additional products or services. </a:t>
            </a:r>
          </a:p>
          <a:p>
            <a:pPr lvl="1"/>
            <a:r>
              <a:rPr lang="en-US" dirty="0"/>
              <a:t>For example, if you are working in a big box store that has its own credit card, you may have to ask each customer if they would like to apply for the credit card while they are checking out. </a:t>
            </a:r>
            <a:endParaRPr lang="en-CA" dirty="0"/>
          </a:p>
          <a:p>
            <a:endParaRPr lang="en-CA" dirty="0"/>
          </a:p>
        </p:txBody>
      </p:sp>
    </p:spTree>
    <p:extLst>
      <p:ext uri="{BB962C8B-B14F-4D97-AF65-F5344CB8AC3E}">
        <p14:creationId xmlns:p14="http://schemas.microsoft.com/office/powerpoint/2010/main" val="2530437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Discuss </a:t>
            </a:r>
          </a:p>
        </p:txBody>
      </p:sp>
      <p:sp>
        <p:nvSpPr>
          <p:cNvPr id="3" name="Content Placeholder 2"/>
          <p:cNvSpPr>
            <a:spLocks noGrp="1"/>
          </p:cNvSpPr>
          <p:nvPr>
            <p:ph idx="1"/>
          </p:nvPr>
        </p:nvSpPr>
        <p:spPr>
          <a:xfrm>
            <a:off x="2010042" y="2107721"/>
            <a:ext cx="8915400" cy="4408868"/>
          </a:xfrm>
        </p:spPr>
        <p:txBody>
          <a:bodyPr/>
          <a:lstStyle/>
          <a:p>
            <a:pPr marL="0" indent="0">
              <a:buNone/>
            </a:pPr>
            <a:r>
              <a:rPr lang="en-US" dirty="0"/>
              <a:t>Can you think of other situations when you might be responsible for selling additional products or services?  </a:t>
            </a:r>
            <a:endParaRPr lang="en-CA" dirty="0"/>
          </a:p>
          <a:p>
            <a:endParaRPr lang="en-CA" dirty="0"/>
          </a:p>
        </p:txBody>
      </p:sp>
      <p:pic>
        <p:nvPicPr>
          <p:cNvPr id="4" name="Picture 3"/>
          <p:cNvPicPr>
            <a:picLocks noChangeAspect="1"/>
          </p:cNvPicPr>
          <p:nvPr/>
        </p:nvPicPr>
        <p:blipFill>
          <a:blip r:embed="rId2"/>
          <a:stretch>
            <a:fillRect/>
          </a:stretch>
        </p:blipFill>
        <p:spPr>
          <a:xfrm>
            <a:off x="2010042" y="624110"/>
            <a:ext cx="579170" cy="585267"/>
          </a:xfrm>
          <a:prstGeom prst="rect">
            <a:avLst/>
          </a:prstGeom>
        </p:spPr>
      </p:pic>
    </p:spTree>
    <p:extLst>
      <p:ext uri="{BB962C8B-B14F-4D97-AF65-F5344CB8AC3E}">
        <p14:creationId xmlns:p14="http://schemas.microsoft.com/office/powerpoint/2010/main" val="2331741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Activity </a:t>
            </a:r>
          </a:p>
        </p:txBody>
      </p:sp>
      <p:sp>
        <p:nvSpPr>
          <p:cNvPr id="3" name="Content Placeholder 2"/>
          <p:cNvSpPr>
            <a:spLocks noGrp="1"/>
          </p:cNvSpPr>
          <p:nvPr>
            <p:ph idx="1"/>
          </p:nvPr>
        </p:nvSpPr>
        <p:spPr>
          <a:xfrm>
            <a:off x="2097507" y="1824712"/>
            <a:ext cx="8915400" cy="4408868"/>
          </a:xfrm>
        </p:spPr>
        <p:txBody>
          <a:bodyPr/>
          <a:lstStyle/>
          <a:p>
            <a:r>
              <a:rPr lang="en-US" dirty="0"/>
              <a:t>Create a sales pitch to try to sell your classmates a specific product or service. </a:t>
            </a:r>
          </a:p>
          <a:p>
            <a:r>
              <a:rPr lang="en-US" dirty="0"/>
              <a:t>You will be given time to research the product or service and develop a plan. </a:t>
            </a:r>
          </a:p>
          <a:p>
            <a:r>
              <a:rPr lang="en-US" dirty="0"/>
              <a:t>You will then take turns presenting your product to the class. </a:t>
            </a:r>
          </a:p>
          <a:p>
            <a:r>
              <a:rPr lang="en-US" dirty="0"/>
              <a:t>When you are a member of the audience, you are encouraged to ask the presenter questions about their product or service. </a:t>
            </a:r>
          </a:p>
          <a:p>
            <a:r>
              <a:rPr lang="en-US" dirty="0"/>
              <a:t>When everyone has presented, the class will anonymously vote on which product they would choose to purchase based on the sales pitches. </a:t>
            </a:r>
            <a:endParaRPr lang="en-CA" dirty="0"/>
          </a:p>
          <a:p>
            <a:endParaRPr lang="en-CA" dirty="0"/>
          </a:p>
        </p:txBody>
      </p:sp>
      <p:pic>
        <p:nvPicPr>
          <p:cNvPr id="4" name="Picture 3"/>
          <p:cNvPicPr>
            <a:picLocks noChangeAspect="1"/>
          </p:cNvPicPr>
          <p:nvPr/>
        </p:nvPicPr>
        <p:blipFill>
          <a:blip r:embed="rId2"/>
          <a:stretch>
            <a:fillRect/>
          </a:stretch>
        </p:blipFill>
        <p:spPr>
          <a:xfrm>
            <a:off x="1949077" y="624420"/>
            <a:ext cx="640135" cy="640135"/>
          </a:xfrm>
          <a:prstGeom prst="rect">
            <a:avLst/>
          </a:prstGeom>
        </p:spPr>
      </p:pic>
    </p:spTree>
    <p:extLst>
      <p:ext uri="{BB962C8B-B14F-4D97-AF65-F5344CB8AC3E}">
        <p14:creationId xmlns:p14="http://schemas.microsoft.com/office/powerpoint/2010/main" val="3384209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Session 4</a:t>
            </a:r>
          </a:p>
        </p:txBody>
      </p:sp>
      <p:sp>
        <p:nvSpPr>
          <p:cNvPr id="3" name="Content Placeholder 2"/>
          <p:cNvSpPr>
            <a:spLocks noGrp="1"/>
          </p:cNvSpPr>
          <p:nvPr>
            <p:ph idx="1"/>
          </p:nvPr>
        </p:nvSpPr>
        <p:spPr>
          <a:xfrm>
            <a:off x="2589212" y="1750423"/>
            <a:ext cx="8915400" cy="4792045"/>
          </a:xfrm>
        </p:spPr>
        <p:txBody>
          <a:bodyPr/>
          <a:lstStyle/>
          <a:p>
            <a:pPr marL="0" indent="0">
              <a:buNone/>
            </a:pPr>
            <a:r>
              <a:rPr lang="en-US" dirty="0"/>
              <a:t>In this session you will develop the following skills for success:</a:t>
            </a:r>
            <a:endParaRPr lang="en-CA" dirty="0"/>
          </a:p>
          <a:p>
            <a:pPr marL="0" indent="0">
              <a:buNone/>
            </a:pPr>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2312558368"/>
              </p:ext>
            </p:extLst>
          </p:nvPr>
        </p:nvGraphicFramePr>
        <p:xfrm>
          <a:off x="2589212" y="2299445"/>
          <a:ext cx="7913325" cy="4243023"/>
        </p:xfrm>
        <a:graphic>
          <a:graphicData uri="http://schemas.openxmlformats.org/drawingml/2006/table">
            <a:tbl>
              <a:tblPr firstRow="1" firstCol="1" bandRow="1"/>
              <a:tblGrid>
                <a:gridCol w="1718080">
                  <a:extLst>
                    <a:ext uri="{9D8B030D-6E8A-4147-A177-3AD203B41FA5}">
                      <a16:colId xmlns:a16="http://schemas.microsoft.com/office/drawing/2014/main" val="3385635850"/>
                    </a:ext>
                  </a:extLst>
                </a:gridCol>
                <a:gridCol w="6195245">
                  <a:extLst>
                    <a:ext uri="{9D8B030D-6E8A-4147-A177-3AD203B41FA5}">
                      <a16:colId xmlns:a16="http://schemas.microsoft.com/office/drawing/2014/main" val="633030531"/>
                    </a:ext>
                  </a:extLst>
                </a:gridCol>
              </a:tblGrid>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Adaptability</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practice your ability to adjust your behaviour when interacting with customers to meet their needs.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131830"/>
                  </a:ext>
                </a:extLst>
              </a:tr>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Collaboration</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work collectively with your classmates to complete task based activities with a mutual goal.</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214092"/>
                  </a:ext>
                </a:extLst>
              </a:tr>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Communication</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share and receive information to enhance your ability to sell products and services to customers.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8941493"/>
                  </a:ext>
                </a:extLst>
              </a:tr>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Digital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Use technology to research various products or services one may need to sell.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6234396"/>
                  </a:ext>
                </a:extLst>
              </a:tr>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Creativity &amp; Innovation</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practice your ability to develop and apply sales techniques when interacting with customers.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2925524"/>
                  </a:ext>
                </a:extLst>
              </a:tr>
              <a:tr h="682578">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Problem Solving</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practice your ability to identify, work through and solve problems while attempting to sell goods and services to customers.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5373937"/>
                  </a:ext>
                </a:extLst>
              </a:tr>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Reading</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find, read and understand information from various sources.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369994"/>
                  </a:ext>
                </a:extLst>
              </a:tr>
              <a:tr h="455052">
                <a:tc>
                  <a:txBody>
                    <a:bodyPr/>
                    <a:lstStyle/>
                    <a:p>
                      <a:pPr algn="ctr">
                        <a:lnSpc>
                          <a:spcPct val="107000"/>
                        </a:lnSpc>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Writing</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You will practice your writing skills while using a variety of methods to share information.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2192362"/>
                  </a:ext>
                </a:extLst>
              </a:tr>
            </a:tbl>
          </a:graphicData>
        </a:graphic>
      </p:graphicFrame>
    </p:spTree>
    <p:extLst>
      <p:ext uri="{BB962C8B-B14F-4D97-AF65-F5344CB8AC3E}">
        <p14:creationId xmlns:p14="http://schemas.microsoft.com/office/powerpoint/2010/main" val="4137513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9315" y="1872343"/>
            <a:ext cx="8915400" cy="4408868"/>
          </a:xfrm>
        </p:spPr>
        <p:txBody>
          <a:bodyPr>
            <a:normAutofit/>
          </a:bodyPr>
          <a:lstStyle/>
          <a:p>
            <a:pPr marL="0" indent="0" algn="ctr">
              <a:buNone/>
            </a:pPr>
            <a:r>
              <a:rPr lang="en-CA" sz="4800" dirty="0"/>
              <a:t>Questions?</a:t>
            </a:r>
          </a:p>
        </p:txBody>
      </p:sp>
    </p:spTree>
    <p:extLst>
      <p:ext uri="{BB962C8B-B14F-4D97-AF65-F5344CB8AC3E}">
        <p14:creationId xmlns:p14="http://schemas.microsoft.com/office/powerpoint/2010/main" val="2705112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Sales </a:t>
            </a:r>
          </a:p>
        </p:txBody>
      </p:sp>
      <p:sp>
        <p:nvSpPr>
          <p:cNvPr id="3" name="Content Placeholder 2"/>
          <p:cNvSpPr>
            <a:spLocks noGrp="1"/>
          </p:cNvSpPr>
          <p:nvPr>
            <p:ph idx="1"/>
          </p:nvPr>
        </p:nvSpPr>
        <p:spPr/>
        <p:txBody>
          <a:bodyPr/>
          <a:lstStyle/>
          <a:p>
            <a:r>
              <a:rPr lang="en-US" dirty="0"/>
              <a:t>You may choose to work in a customer service position that requires you to convince a customer to purchase a product or service. </a:t>
            </a:r>
          </a:p>
          <a:p>
            <a:r>
              <a:rPr lang="en-US" dirty="0"/>
              <a:t>Being able to sell someone a product or service while maintaining excellent customer service is a great skill so have.</a:t>
            </a:r>
            <a:endParaRPr lang="en-CA" dirty="0"/>
          </a:p>
          <a:p>
            <a:endParaRPr lang="en-CA" dirty="0"/>
          </a:p>
        </p:txBody>
      </p:sp>
    </p:spTree>
    <p:extLst>
      <p:ext uri="{BB962C8B-B14F-4D97-AF65-F5344CB8AC3E}">
        <p14:creationId xmlns:p14="http://schemas.microsoft.com/office/powerpoint/2010/main" val="21385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Discuss </a:t>
            </a:r>
          </a:p>
        </p:txBody>
      </p:sp>
      <p:sp>
        <p:nvSpPr>
          <p:cNvPr id="3" name="Content Placeholder 2"/>
          <p:cNvSpPr>
            <a:spLocks noGrp="1"/>
          </p:cNvSpPr>
          <p:nvPr>
            <p:ph idx="1"/>
          </p:nvPr>
        </p:nvSpPr>
        <p:spPr>
          <a:xfrm>
            <a:off x="2140638" y="2021457"/>
            <a:ext cx="8915400" cy="4408868"/>
          </a:xfrm>
        </p:spPr>
        <p:txBody>
          <a:bodyPr/>
          <a:lstStyle/>
          <a:p>
            <a:pPr marL="0" indent="0">
              <a:buNone/>
            </a:pPr>
            <a:r>
              <a:rPr lang="en-US" dirty="0"/>
              <a:t>As a group, make a list of jobs that require you to use sales skills. </a:t>
            </a:r>
            <a:endParaRPr lang="en-CA" dirty="0"/>
          </a:p>
          <a:p>
            <a:endParaRPr lang="en-CA" dirty="0"/>
          </a:p>
        </p:txBody>
      </p:sp>
      <p:pic>
        <p:nvPicPr>
          <p:cNvPr id="4" name="Picture 3"/>
          <p:cNvPicPr>
            <a:picLocks noChangeAspect="1"/>
          </p:cNvPicPr>
          <p:nvPr/>
        </p:nvPicPr>
        <p:blipFill>
          <a:blip r:embed="rId2"/>
          <a:stretch>
            <a:fillRect/>
          </a:stretch>
        </p:blipFill>
        <p:spPr>
          <a:xfrm>
            <a:off x="2010042" y="624110"/>
            <a:ext cx="579170" cy="579170"/>
          </a:xfrm>
          <a:prstGeom prst="rect">
            <a:avLst/>
          </a:prstGeom>
        </p:spPr>
      </p:pic>
    </p:spTree>
    <p:extLst>
      <p:ext uri="{BB962C8B-B14F-4D97-AF65-F5344CB8AC3E}">
        <p14:creationId xmlns:p14="http://schemas.microsoft.com/office/powerpoint/2010/main" val="3186019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Sales </a:t>
            </a:r>
          </a:p>
        </p:txBody>
      </p:sp>
      <p:sp>
        <p:nvSpPr>
          <p:cNvPr id="3" name="Content Placeholder 2"/>
          <p:cNvSpPr>
            <a:spLocks noGrp="1"/>
          </p:cNvSpPr>
          <p:nvPr>
            <p:ph idx="1"/>
          </p:nvPr>
        </p:nvSpPr>
        <p:spPr/>
        <p:txBody>
          <a:bodyPr/>
          <a:lstStyle/>
          <a:p>
            <a:r>
              <a:rPr lang="en-US" dirty="0"/>
              <a:t>There are many factors involved in being a good sales person. </a:t>
            </a:r>
          </a:p>
          <a:p>
            <a:r>
              <a:rPr lang="en-US" dirty="0"/>
              <a:t>Some of them include… </a:t>
            </a:r>
            <a:endParaRPr lang="en-CA" dirty="0"/>
          </a:p>
        </p:txBody>
      </p:sp>
    </p:spTree>
    <p:extLst>
      <p:ext uri="{BB962C8B-B14F-4D97-AF65-F5344CB8AC3E}">
        <p14:creationId xmlns:p14="http://schemas.microsoft.com/office/powerpoint/2010/main" val="2626180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Confidence </a:t>
            </a:r>
          </a:p>
        </p:txBody>
      </p:sp>
      <p:sp>
        <p:nvSpPr>
          <p:cNvPr id="3" name="Content Placeholder 2"/>
          <p:cNvSpPr>
            <a:spLocks noGrp="1"/>
          </p:cNvSpPr>
          <p:nvPr>
            <p:ph idx="1"/>
          </p:nvPr>
        </p:nvSpPr>
        <p:spPr/>
        <p:txBody>
          <a:bodyPr/>
          <a:lstStyle/>
          <a:p>
            <a:pPr marL="0" indent="0">
              <a:buNone/>
            </a:pPr>
            <a:r>
              <a:rPr lang="en-US" dirty="0"/>
              <a:t>You need to be confident in yourself and the product or service you are offering. </a:t>
            </a:r>
            <a:endParaRPr lang="en-CA" dirty="0"/>
          </a:p>
        </p:txBody>
      </p:sp>
    </p:spTree>
    <p:extLst>
      <p:ext uri="{BB962C8B-B14F-4D97-AF65-F5344CB8AC3E}">
        <p14:creationId xmlns:p14="http://schemas.microsoft.com/office/powerpoint/2010/main" val="33056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Ability to Maintain Focus </a:t>
            </a:r>
          </a:p>
        </p:txBody>
      </p:sp>
      <p:sp>
        <p:nvSpPr>
          <p:cNvPr id="3" name="Content Placeholder 2"/>
          <p:cNvSpPr>
            <a:spLocks noGrp="1"/>
          </p:cNvSpPr>
          <p:nvPr>
            <p:ph idx="1"/>
          </p:nvPr>
        </p:nvSpPr>
        <p:spPr/>
        <p:txBody>
          <a:bodyPr/>
          <a:lstStyle/>
          <a:p>
            <a:pPr marL="0" indent="0">
              <a:buNone/>
            </a:pPr>
            <a:r>
              <a:rPr lang="en-US" dirty="0"/>
              <a:t>You need to remember you are trying to sell something and not get off track chatting with customers about other topics. </a:t>
            </a:r>
            <a:endParaRPr lang="en-CA" dirty="0"/>
          </a:p>
          <a:p>
            <a:endParaRPr lang="en-CA" dirty="0"/>
          </a:p>
        </p:txBody>
      </p:sp>
    </p:spTree>
    <p:extLst>
      <p:ext uri="{BB962C8B-B14F-4D97-AF65-F5344CB8AC3E}">
        <p14:creationId xmlns:p14="http://schemas.microsoft.com/office/powerpoint/2010/main" val="3343523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Strong Communication Skills </a:t>
            </a:r>
          </a:p>
        </p:txBody>
      </p:sp>
      <p:sp>
        <p:nvSpPr>
          <p:cNvPr id="3" name="Content Placeholder 2"/>
          <p:cNvSpPr>
            <a:spLocks noGrp="1"/>
          </p:cNvSpPr>
          <p:nvPr>
            <p:ph idx="1"/>
          </p:nvPr>
        </p:nvSpPr>
        <p:spPr/>
        <p:txBody>
          <a:bodyPr/>
          <a:lstStyle/>
          <a:p>
            <a:pPr marL="0" indent="0">
              <a:buNone/>
            </a:pPr>
            <a:r>
              <a:rPr lang="en-US" dirty="0"/>
              <a:t>You need to be able to recognize the customer’s needs and present your information clearly and effectively. </a:t>
            </a:r>
            <a:endParaRPr lang="en-CA" dirty="0"/>
          </a:p>
        </p:txBody>
      </p:sp>
    </p:spTree>
    <p:extLst>
      <p:ext uri="{BB962C8B-B14F-4D97-AF65-F5344CB8AC3E}">
        <p14:creationId xmlns:p14="http://schemas.microsoft.com/office/powerpoint/2010/main" val="3615497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Creativity </a:t>
            </a:r>
          </a:p>
        </p:txBody>
      </p:sp>
      <p:sp>
        <p:nvSpPr>
          <p:cNvPr id="3" name="Content Placeholder 2"/>
          <p:cNvSpPr>
            <a:spLocks noGrp="1"/>
          </p:cNvSpPr>
          <p:nvPr>
            <p:ph idx="1"/>
          </p:nvPr>
        </p:nvSpPr>
        <p:spPr/>
        <p:txBody>
          <a:bodyPr/>
          <a:lstStyle/>
          <a:p>
            <a:r>
              <a:rPr lang="en-US" dirty="0"/>
              <a:t>You have to be able to pivot when a sales pitch isn’t going as planned. </a:t>
            </a:r>
          </a:p>
          <a:p>
            <a:r>
              <a:rPr lang="en-US" dirty="0"/>
              <a:t>Always be ready with alternative offers if they are not interested in the original. </a:t>
            </a:r>
            <a:endParaRPr lang="en-CA" dirty="0"/>
          </a:p>
        </p:txBody>
      </p:sp>
    </p:spTree>
    <p:extLst>
      <p:ext uri="{BB962C8B-B14F-4D97-AF65-F5344CB8AC3E}">
        <p14:creationId xmlns:p14="http://schemas.microsoft.com/office/powerpoint/2010/main" val="124379575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75</TotalTime>
  <Words>787</Words>
  <Application>Microsoft Office PowerPoint</Application>
  <PresentationFormat>Widescreen</PresentationFormat>
  <Paragraphs>82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Century Gothic</vt:lpstr>
      <vt:lpstr>Wingdings 3</vt:lpstr>
      <vt:lpstr>Wisp</vt:lpstr>
      <vt:lpstr>Get Set for Customer Service</vt:lpstr>
      <vt:lpstr>Session 4</vt:lpstr>
      <vt:lpstr>Sales </vt:lpstr>
      <vt:lpstr>Discuss </vt:lpstr>
      <vt:lpstr>Sales </vt:lpstr>
      <vt:lpstr>Confidence </vt:lpstr>
      <vt:lpstr>Ability to Maintain Focus </vt:lpstr>
      <vt:lpstr>Strong Communication Skills </vt:lpstr>
      <vt:lpstr>Creativity </vt:lpstr>
      <vt:lpstr>Persistence </vt:lpstr>
      <vt:lpstr>Video </vt:lpstr>
      <vt:lpstr>Discuss </vt:lpstr>
      <vt:lpstr>Customer Relationships</vt:lpstr>
      <vt:lpstr>Customer Relationships </vt:lpstr>
      <vt:lpstr>Customer Relationships</vt:lpstr>
      <vt:lpstr>Video </vt:lpstr>
      <vt:lpstr>Upselling &amp; Purchase Add-ons </vt:lpstr>
      <vt:lpstr>Discuss </vt:lpstr>
      <vt:lpstr>Activity </vt:lpstr>
      <vt:lpstr>PowerPoint Presentation</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lastModifiedBy>Robyn Cook-Ritchie</cp:lastModifiedBy>
  <cp:revision>16</cp:revision>
  <dcterms:created xsi:type="dcterms:W3CDTF">2023-02-01T20:29:48Z</dcterms:created>
  <dcterms:modified xsi:type="dcterms:W3CDTF">2023-02-21T19:51:23Z</dcterms:modified>
</cp:coreProperties>
</file>